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4927" autoAdjust="0"/>
  </p:normalViewPr>
  <p:slideViewPr>
    <p:cSldViewPr>
      <p:cViewPr varScale="1">
        <p:scale>
          <a:sx n="77" d="100"/>
          <a:sy n="77" d="100"/>
        </p:scale>
        <p:origin x="-26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A7708-9378-465B-A1CB-85C2328DF8E1}" type="datetimeFigureOut">
              <a:rPr lang="en-GB" smtClean="0"/>
              <a:t>07/10/2021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88CF5C-8523-4EC4-9B73-86D551E9E5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627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8CF5C-8523-4EC4-9B73-86D551E9E5C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878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8CF5C-8523-4EC4-9B73-86D551E9E5C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923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8CF5C-8523-4EC4-9B73-86D551E9E5C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010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8CF5C-8523-4EC4-9B73-86D551E9E5C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461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strike="sngStrik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8CF5C-8523-4EC4-9B73-86D551E9E5C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0625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88CF5C-8523-4EC4-9B73-86D551E9E5C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166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0F375-6295-4483-9A16-D5A137D7DD4F}" type="datetime1">
              <a:rPr lang="en-GB" smtClean="0"/>
              <a:t>07/10/2021</a:t>
            </a:fld>
            <a:endParaRPr lang="en-GB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CA2EE0-DAD5-42F1-B15A-CB7344F1130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5B0BE8-828B-4E89-96BB-20D984DA90CD}" type="datetime1">
              <a:rPr lang="en-GB" smtClean="0"/>
              <a:t>07/10/2021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CA2EE0-DAD5-42F1-B15A-CB7344F113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5BF8DD-9B10-4A94-AE59-F20CB0F83403}" type="datetime1">
              <a:rPr lang="en-GB" smtClean="0"/>
              <a:t>07/10/2021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CA2EE0-DAD5-42F1-B15A-CB7344F113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4E080B-96E5-41CC-AF09-2186F757B1CE}" type="datetime1">
              <a:rPr lang="en-GB" smtClean="0"/>
              <a:t>07/10/2021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CA2EE0-DAD5-42F1-B15A-CB7344F113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0F7B83-BC24-4F40-9D80-23E271130779}" type="datetime1">
              <a:rPr lang="en-GB" smtClean="0"/>
              <a:t>07/10/2021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CA2EE0-DAD5-42F1-B15A-CB7344F11303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21EAD-ACBE-4428-A050-6171948E1F8E}" type="datetime1">
              <a:rPr lang="en-GB" smtClean="0"/>
              <a:t>07/10/2021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CA2EE0-DAD5-42F1-B15A-CB7344F113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0F8A5F-B3E7-4334-B800-DFA5C213E83F}" type="datetime1">
              <a:rPr lang="en-GB" smtClean="0"/>
              <a:t>07/10/2021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CA2EE0-DAD5-42F1-B15A-CB7344F113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EBD4DB-2238-43CA-81CF-971D32531402}" type="datetime1">
              <a:rPr lang="en-GB" smtClean="0"/>
              <a:t>07/10/2021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CA2EE0-DAD5-42F1-B15A-CB7344F113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F6E179-6285-42B0-8A93-E694816AA5CC}" type="datetime1">
              <a:rPr lang="en-GB" smtClean="0"/>
              <a:t>07/10/2021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CA2EE0-DAD5-42F1-B15A-CB7344F11303}" type="slidenum">
              <a:rPr lang="en-GB" smtClean="0"/>
              <a:t>‹#›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0CB558-D5B4-44FC-BCF4-ADCBF6EB444B}" type="datetime1">
              <a:rPr lang="en-GB" smtClean="0"/>
              <a:t>07/10/2021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CA2EE0-DAD5-42F1-B15A-CB7344F113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EDF25B-373A-4D6B-BA11-6A4D56A2F73F}" type="datetime1">
              <a:rPr lang="en-GB" smtClean="0"/>
              <a:t>07/10/2021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CA2EE0-DAD5-42F1-B15A-CB7344F1130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9569623-8294-41B5-8311-C305091A1966}" type="datetime1">
              <a:rPr lang="en-GB" smtClean="0"/>
              <a:t>07/10/2021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9CA2EE0-DAD5-42F1-B15A-CB7344F11303}" type="slidenum">
              <a:rPr lang="en-GB" smtClean="0"/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nctad.org/press-material/global-e-commerce-jumps-267-trillion-covid-19-boosts-online-retail-sale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ilaterals.org/?-other-292-" TargetMode="External"/><Relationship Id="rId5" Type="http://schemas.openxmlformats.org/officeDocument/2006/relationships/hyperlink" Target="https://www.wto.org/english/thewto_e/acc_e/acc_e.htm" TargetMode="External"/><Relationship Id="rId4" Type="http://schemas.openxmlformats.org/officeDocument/2006/relationships/hyperlink" Target="https://www.wto.org/english/thewto_e/whatis_e/tif_e/org6_e.ht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nctad.org/en/PublicationsLibrary/gdsecidc2017d3_en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journals.scholarpublishing.org/index.php/ASSRJ/article/view/6966/4434" TargetMode="External"/><Relationship Id="rId4" Type="http://schemas.openxmlformats.org/officeDocument/2006/relationships/hyperlink" Target="https://unctad.org/en/PublicationsLibrary/ser-rp-2019d1_en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tocentre.iift.ac.in/workingpaper/WP%20Implications%20of%20signing%20IITAI%20and%20ITA%20Expansion.pdf" TargetMode="External"/><Relationship Id="rId7" Type="http://schemas.openxmlformats.org/officeDocument/2006/relationships/hyperlink" Target="https://www.wto.org/english/tratop_e/serv_e/cpc_provisional_complete_e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reaties.un.org/pages/ViewDetails.aspx?src=TREATY&amp;mtdsg_no=IX-4&amp;chapter=9&amp;clang=_en" TargetMode="External"/><Relationship Id="rId5" Type="http://schemas.openxmlformats.org/officeDocument/2006/relationships/hyperlink" Target="https://fctc.who.int/publications/i/item/9241591013" TargetMode="External"/><Relationship Id="rId4" Type="http://schemas.openxmlformats.org/officeDocument/2006/relationships/hyperlink" Target="https://docs.wto.org/dol2fe/Pages/SS/directdoc.aspx?filename=Q:/SCHD/GATS-SC/SC83A.pdf&amp;Open=Tru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wn.my/MC11/briefings/BP4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twn.my/MC11/briefings/BP3.pdf" TargetMode="External"/><Relationship Id="rId4" Type="http://schemas.openxmlformats.org/officeDocument/2006/relationships/hyperlink" Target="https://www.citizen.org/sites/default/files/general-exception_4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wn.my/announcement/TWN_esignatures2018-9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urworldisnotforsale.net/2018/esignatures2018-9_es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wto.org/dol2fe/Pages/FE_Search/FE_S_S001.asp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to.org/english/news_e/archive_e/jsec_arc_e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WTO ecommerce negotiations: some health implications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4293096"/>
            <a:ext cx="7406640" cy="1752600"/>
          </a:xfrm>
        </p:spPr>
        <p:txBody>
          <a:bodyPr>
            <a:normAutofit/>
          </a:bodyPr>
          <a:lstStyle/>
          <a:p>
            <a:r>
              <a:rPr lang="en-GB" smtClean="0"/>
              <a:t>Sanya Reid Smith</a:t>
            </a:r>
          </a:p>
          <a:p>
            <a:r>
              <a:rPr lang="en-GB" smtClean="0"/>
              <a:t>Third World Network</a:t>
            </a:r>
          </a:p>
          <a:p>
            <a:r>
              <a:rPr lang="en-GB" smtClean="0"/>
              <a:t>7 October 2021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A2EE0-DAD5-42F1-B15A-CB7344F1130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186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73616" cy="792088"/>
          </a:xfrm>
        </p:spPr>
        <p:txBody>
          <a:bodyPr/>
          <a:lstStyle/>
          <a:p>
            <a:r>
              <a:rPr lang="en-GB" smtClean="0"/>
              <a:t>Background 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748464" cy="5472608"/>
          </a:xfrm>
        </p:spPr>
        <p:txBody>
          <a:bodyPr>
            <a:normAutofit fontScale="92500" lnSpcReduction="10000"/>
          </a:bodyPr>
          <a:lstStyle/>
          <a:p>
            <a:r>
              <a:rPr lang="en-GB"/>
              <a:t>Global </a:t>
            </a:r>
            <a:r>
              <a:rPr lang="en-GB" smtClean="0"/>
              <a:t>ecommerce </a:t>
            </a:r>
            <a:r>
              <a:rPr lang="en-GB"/>
              <a:t>sales:$26.7 </a:t>
            </a:r>
            <a:r>
              <a:rPr lang="en-GB"/>
              <a:t>trillion </a:t>
            </a:r>
            <a:r>
              <a:rPr lang="en-GB" smtClean="0"/>
              <a:t>in </a:t>
            </a:r>
            <a:r>
              <a:rPr lang="en-GB"/>
              <a:t>2019</a:t>
            </a:r>
            <a:r>
              <a:rPr lang="en-GB"/>
              <a:t>, </a:t>
            </a:r>
            <a:r>
              <a:rPr lang="en-GB">
                <a:hlinkClick r:id="rId3"/>
              </a:rPr>
              <a:t>https</a:t>
            </a:r>
            <a:r>
              <a:rPr lang="en-GB">
                <a:hlinkClick r:id="rId3"/>
              </a:rPr>
              <a:t>://</a:t>
            </a:r>
            <a:r>
              <a:rPr lang="en-GB" smtClean="0">
                <a:hlinkClick r:id="rId3"/>
              </a:rPr>
              <a:t>unctad.org/press-material/global-e-commerce-jumps-267-trillion-covid-19-boosts-online-retail-sales</a:t>
            </a:r>
            <a:r>
              <a:rPr lang="en-GB" smtClean="0"/>
              <a:t> </a:t>
            </a:r>
            <a:endParaRPr lang="en-GB"/>
          </a:p>
          <a:p>
            <a:r>
              <a:rPr lang="en-GB" smtClean="0"/>
              <a:t>164 </a:t>
            </a:r>
            <a:r>
              <a:rPr lang="en-GB"/>
              <a:t>WTO </a:t>
            </a:r>
            <a:r>
              <a:rPr lang="en-GB" smtClean="0"/>
              <a:t>Members: </a:t>
            </a:r>
            <a:r>
              <a:rPr lang="en-GB">
                <a:hlinkClick r:id="rId4"/>
              </a:rPr>
              <a:t>https</a:t>
            </a:r>
            <a:r>
              <a:rPr lang="en-GB">
                <a:hlinkClick r:id="rId4"/>
              </a:rPr>
              <a:t>://</a:t>
            </a:r>
            <a:r>
              <a:rPr lang="en-GB" smtClean="0">
                <a:hlinkClick r:id="rId4"/>
              </a:rPr>
              <a:t>www.wto.org/english/thewto_e/whatis_e/tif_e/org6_e.htm</a:t>
            </a:r>
            <a:r>
              <a:rPr lang="en-GB" smtClean="0"/>
              <a:t> </a:t>
            </a:r>
            <a:endParaRPr lang="en-GB" smtClean="0"/>
          </a:p>
          <a:p>
            <a:r>
              <a:rPr lang="en-GB"/>
              <a:t>23 countries in process of joining WTO: </a:t>
            </a:r>
            <a:r>
              <a:rPr lang="en-GB">
                <a:hlinkClick r:id="rId5"/>
              </a:rPr>
              <a:t>https</a:t>
            </a:r>
            <a:r>
              <a:rPr lang="en-GB">
                <a:hlinkClick r:id="rId5"/>
              </a:rPr>
              <a:t>://</a:t>
            </a:r>
            <a:r>
              <a:rPr lang="en-GB" smtClean="0">
                <a:hlinkClick r:id="rId5"/>
              </a:rPr>
              <a:t>www.wto.org/english/thewto_e/acc_e/acc_e.htm</a:t>
            </a:r>
            <a:r>
              <a:rPr lang="en-GB" smtClean="0"/>
              <a:t> </a:t>
            </a:r>
            <a:endParaRPr lang="en-GB" smtClean="0"/>
          </a:p>
          <a:p>
            <a:r>
              <a:rPr lang="en-GB" smtClean="0"/>
              <a:t>86 countries participating in plurilateral (JSI) ecommerce negotiations</a:t>
            </a:r>
          </a:p>
          <a:p>
            <a:pPr lvl="1"/>
            <a:r>
              <a:rPr lang="en-GB"/>
              <a:t>Leaked text at </a:t>
            </a:r>
            <a:r>
              <a:rPr lang="en-GB">
                <a:hlinkClick r:id="rId6"/>
              </a:rPr>
              <a:t>https://www.bilaterals.org</a:t>
            </a:r>
            <a:r>
              <a:rPr lang="en-GB">
                <a:hlinkClick r:id="rId6"/>
              </a:rPr>
              <a:t>/?-</a:t>
            </a:r>
            <a:r>
              <a:rPr lang="en-GB" smtClean="0">
                <a:hlinkClick r:id="rId6"/>
              </a:rPr>
              <a:t>other-292-</a:t>
            </a:r>
            <a:r>
              <a:rPr lang="en-GB" smtClean="0"/>
              <a:t> </a:t>
            </a:r>
            <a:endParaRPr lang="en-GB" smtClean="0"/>
          </a:p>
          <a:p>
            <a:pPr lvl="1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A2EE0-DAD5-42F1-B15A-CB7344F1130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720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mtClean="0"/>
              <a:t>Moratorium on tariffs on electronic transmissions 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47800"/>
            <a:ext cx="7962088" cy="4717504"/>
          </a:xfrm>
        </p:spPr>
        <p:txBody>
          <a:bodyPr/>
          <a:lstStyle/>
          <a:p>
            <a:r>
              <a:rPr lang="en-GB" smtClean="0"/>
              <a:t>Multilateral</a:t>
            </a:r>
          </a:p>
          <a:p>
            <a:pPr lvl="1"/>
            <a:r>
              <a:rPr lang="en-GB" smtClean="0"/>
              <a:t>Revenue </a:t>
            </a:r>
            <a:r>
              <a:rPr lang="en-GB" smtClean="0"/>
              <a:t>lost: </a:t>
            </a:r>
            <a:r>
              <a:rPr lang="en-GB">
                <a:hlinkClick r:id="rId3"/>
              </a:rPr>
              <a:t>http://unctad.org/en/PublicationsLibrary/gdsecidc2017d3_en.pdf</a:t>
            </a:r>
            <a:r>
              <a:rPr lang="en-GB"/>
              <a:t>, </a:t>
            </a:r>
            <a:r>
              <a:rPr lang="en-GB">
                <a:hlinkClick r:id="rId4"/>
              </a:rPr>
              <a:t>https://unctad.org/en/PublicationsLibrary/ser-rp-2019d1_en.pdf</a:t>
            </a:r>
            <a:r>
              <a:rPr lang="en-GB"/>
              <a:t>, </a:t>
            </a:r>
            <a:r>
              <a:rPr lang="en-GB">
                <a:hlinkClick r:id="rId5"/>
              </a:rPr>
              <a:t>https://</a:t>
            </a:r>
            <a:r>
              <a:rPr lang="en-GB">
                <a:hlinkClick r:id="rId5"/>
              </a:rPr>
              <a:t>journals.scholarpublishing.org/index.php/ASSRJ/article/view/6966/4434</a:t>
            </a:r>
            <a:r>
              <a:rPr lang="en-GB"/>
              <a:t> </a:t>
            </a:r>
            <a:endParaRPr lang="en-GB" smtClean="0"/>
          </a:p>
          <a:p>
            <a:r>
              <a:rPr lang="en-GB" smtClean="0"/>
              <a:t>TRIPS </a:t>
            </a:r>
            <a:r>
              <a:rPr lang="en-GB" smtClean="0"/>
              <a:t>non-violation complaint moratorium tradeoff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A2EE0-DAD5-42F1-B15A-CB7344F1130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486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706090"/>
          </a:xfrm>
        </p:spPr>
        <p:txBody>
          <a:bodyPr>
            <a:noAutofit/>
          </a:bodyPr>
          <a:lstStyle/>
          <a:p>
            <a:r>
              <a:rPr lang="en-GB" sz="3200" smtClean="0"/>
              <a:t>JSI </a:t>
            </a:r>
            <a:r>
              <a:rPr lang="en-GB" sz="3200" smtClean="0"/>
              <a:t>ecommerce: some proposals that can affect health</a:t>
            </a:r>
            <a:endParaRPr lang="en-GB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47800"/>
            <a:ext cx="7962088" cy="5149552"/>
          </a:xfrm>
        </p:spPr>
        <p:txBody>
          <a:bodyPr>
            <a:normAutofit fontScale="62500" lnSpcReduction="20000"/>
          </a:bodyPr>
          <a:lstStyle/>
          <a:p>
            <a:r>
              <a:rPr lang="en-GB" smtClean="0"/>
              <a:t>Revenue loss:</a:t>
            </a:r>
          </a:p>
          <a:p>
            <a:pPr lvl="1"/>
            <a:r>
              <a:rPr lang="en-GB" smtClean="0"/>
              <a:t>Permanent ban on tariffs </a:t>
            </a:r>
            <a:r>
              <a:rPr lang="en-GB" smtClean="0"/>
              <a:t>on electronic transmissions</a:t>
            </a:r>
          </a:p>
          <a:p>
            <a:pPr lvl="1"/>
            <a:r>
              <a:rPr lang="en-GB" smtClean="0"/>
              <a:t>Join </a:t>
            </a:r>
            <a:r>
              <a:rPr lang="en-GB"/>
              <a:t>ITA1&amp;2: tariff revenue implications: </a:t>
            </a:r>
            <a:r>
              <a:rPr lang="en-GB">
                <a:hlinkClick r:id="rId3"/>
              </a:rPr>
              <a:t>https</a:t>
            </a:r>
            <a:r>
              <a:rPr lang="en-GB">
                <a:hlinkClick r:id="rId3"/>
              </a:rPr>
              <a:t>://</a:t>
            </a:r>
            <a:r>
              <a:rPr lang="en-GB" smtClean="0">
                <a:hlinkClick r:id="rId3"/>
              </a:rPr>
              <a:t>wtocentre.iift.ac.in/workingpaper/WP%20Implications%20of%20signing%20IITAI%20and%20ITA%20Expansion.pdf</a:t>
            </a:r>
            <a:r>
              <a:rPr lang="en-GB" smtClean="0"/>
              <a:t> </a:t>
            </a:r>
            <a:endParaRPr lang="en-GB" smtClean="0"/>
          </a:p>
          <a:p>
            <a:r>
              <a:rPr lang="en-GB" smtClean="0"/>
              <a:t>Liberalise services (full modes 1,2,3 market access commitments) including:</a:t>
            </a:r>
          </a:p>
          <a:p>
            <a:pPr lvl="1"/>
            <a:r>
              <a:rPr lang="en-GB" smtClean="0"/>
              <a:t>All advertising services (TV, newspapers, billboards etc) for all products including tobacco</a:t>
            </a:r>
            <a:r>
              <a:rPr lang="en-GB" smtClean="0"/>
              <a:t>, alcohol, weapons, prescription </a:t>
            </a:r>
            <a:r>
              <a:rPr lang="en-GB" smtClean="0"/>
              <a:t>medicines etc</a:t>
            </a:r>
          </a:p>
          <a:p>
            <a:pPr lvl="2"/>
            <a:r>
              <a:rPr lang="en-GB"/>
              <a:t>E.g. Liechtenstein did not liberalise advertising of medicines, alcohol, tobacco, weapons etc, </a:t>
            </a:r>
            <a:r>
              <a:rPr lang="en-GB">
                <a:hlinkClick r:id="rId4"/>
              </a:rPr>
              <a:t>https://docs.wto.org/dol2fe/Pages/SS/directdoc.aspx?filename=Q</a:t>
            </a:r>
            <a:r>
              <a:rPr lang="en-GB">
                <a:hlinkClick r:id="rId4"/>
              </a:rPr>
              <a:t>:/</a:t>
            </a:r>
            <a:r>
              <a:rPr lang="en-GB" smtClean="0">
                <a:hlinkClick r:id="rId4"/>
              </a:rPr>
              <a:t>SCHD/GATS-SC/SC83A.pdf&amp;Open=True</a:t>
            </a:r>
            <a:r>
              <a:rPr lang="en-GB" smtClean="0"/>
              <a:t> </a:t>
            </a:r>
          </a:p>
          <a:p>
            <a:pPr lvl="2"/>
            <a:r>
              <a:rPr lang="en-GB"/>
              <a:t>Art 13 FCTC: ban on tobacco advertising, </a:t>
            </a:r>
            <a:r>
              <a:rPr lang="en-GB">
                <a:hlinkClick r:id="rId5"/>
              </a:rPr>
              <a:t>https</a:t>
            </a:r>
            <a:r>
              <a:rPr lang="en-GB">
                <a:hlinkClick r:id="rId5"/>
              </a:rPr>
              <a:t>://</a:t>
            </a:r>
            <a:r>
              <a:rPr lang="en-GB" smtClean="0">
                <a:hlinkClick r:id="rId5"/>
              </a:rPr>
              <a:t>fctc.who.int/publications/i/item/9241591013</a:t>
            </a:r>
            <a:r>
              <a:rPr lang="en-GB"/>
              <a:t>.  FCTC Parties: </a:t>
            </a:r>
            <a:r>
              <a:rPr lang="en-GB">
                <a:hlinkClick r:id="rId6"/>
              </a:rPr>
              <a:t>https://treaties.un.org/pages/ViewDetails.aspx?src=TREATY&amp;mtdsg_no=IX-4&amp;chapter=9&amp;clang</a:t>
            </a:r>
            <a:r>
              <a:rPr lang="en-GB">
                <a:hlinkClick r:id="rId6"/>
              </a:rPr>
              <a:t>=_</a:t>
            </a:r>
            <a:r>
              <a:rPr lang="en-GB" smtClean="0">
                <a:hlinkClick r:id="rId6"/>
              </a:rPr>
              <a:t>en</a:t>
            </a:r>
            <a:r>
              <a:rPr lang="en-GB" smtClean="0"/>
              <a:t> </a:t>
            </a:r>
            <a:endParaRPr lang="en-GB"/>
          </a:p>
          <a:p>
            <a:pPr lvl="1"/>
            <a:r>
              <a:rPr lang="en-GB" smtClean="0"/>
              <a:t>Retail services including of alcohol, tobacco (and probably weapons)</a:t>
            </a:r>
          </a:p>
          <a:p>
            <a:pPr lvl="1"/>
            <a:r>
              <a:rPr lang="en-GB"/>
              <a:t>CPC Prov </a:t>
            </a:r>
            <a:r>
              <a:rPr lang="en-GB"/>
              <a:t>is </a:t>
            </a:r>
            <a:r>
              <a:rPr lang="en-GB" smtClean="0"/>
              <a:t>used: </a:t>
            </a:r>
            <a:r>
              <a:rPr lang="en-GB" smtClean="0">
                <a:hlinkClick r:id="rId7"/>
              </a:rPr>
              <a:t>https</a:t>
            </a:r>
            <a:r>
              <a:rPr lang="en-GB">
                <a:hlinkClick r:id="rId7"/>
              </a:rPr>
              <a:t>://</a:t>
            </a:r>
            <a:r>
              <a:rPr lang="en-GB" smtClean="0">
                <a:hlinkClick r:id="rId7"/>
              </a:rPr>
              <a:t>www.wto.org/english/tratop_e/serv_e/cpc_provisional_complete_e.pdf</a:t>
            </a:r>
            <a:r>
              <a:rPr lang="en-GB" smtClean="0"/>
              <a:t> </a:t>
            </a:r>
            <a:endParaRPr lang="en-GB" smtClean="0"/>
          </a:p>
          <a:p>
            <a:endParaRPr lang="en-GB" smtClean="0"/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A2EE0-DAD5-42F1-B15A-CB7344F1130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25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786112" cy="864096"/>
          </a:xfrm>
        </p:spPr>
        <p:txBody>
          <a:bodyPr>
            <a:normAutofit fontScale="90000"/>
          </a:bodyPr>
          <a:lstStyle/>
          <a:p>
            <a:r>
              <a:rPr lang="en-GB" sz="3200"/>
              <a:t>JSI ecommerce: some proposals that can </a:t>
            </a:r>
            <a:r>
              <a:rPr lang="en-GB" sz="3200"/>
              <a:t>affect </a:t>
            </a:r>
            <a:r>
              <a:rPr lang="en-GB" sz="3200" smtClean="0"/>
              <a:t>health continued</a:t>
            </a:r>
            <a:endParaRPr lang="en-GB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980728"/>
            <a:ext cx="7818072" cy="5760640"/>
          </a:xfrm>
        </p:spPr>
        <p:txBody>
          <a:bodyPr>
            <a:normAutofit fontScale="85000" lnSpcReduction="20000"/>
          </a:bodyPr>
          <a:lstStyle/>
          <a:p>
            <a:r>
              <a:rPr lang="en-GB" smtClean="0"/>
              <a:t>Cannot require transfer/access to source code (TRIPS+ trade secret protection) </a:t>
            </a:r>
          </a:p>
          <a:p>
            <a:pPr lvl="1"/>
            <a:r>
              <a:rPr lang="en-GB" smtClean="0"/>
              <a:t>Exception proposed (not yet agreed) for investigations/court proceedings, but not for other technology transfer requirements</a:t>
            </a:r>
            <a:endParaRPr lang="en-GB"/>
          </a:p>
          <a:p>
            <a:pPr lvl="1"/>
            <a:r>
              <a:rPr lang="en-GB"/>
              <a:t>Some implications: </a:t>
            </a:r>
            <a:r>
              <a:rPr lang="en-GB">
                <a:hlinkClick r:id="rId3"/>
              </a:rPr>
              <a:t>https</a:t>
            </a:r>
            <a:r>
              <a:rPr lang="en-GB">
                <a:hlinkClick r:id="rId3"/>
              </a:rPr>
              <a:t>://</a:t>
            </a:r>
            <a:r>
              <a:rPr lang="en-GB" smtClean="0">
                <a:hlinkClick r:id="rId3"/>
              </a:rPr>
              <a:t>www.twn.my/MC11/briefings/BP4.pdf</a:t>
            </a:r>
            <a:r>
              <a:rPr lang="en-GB" smtClean="0"/>
              <a:t> </a:t>
            </a:r>
            <a:endParaRPr lang="en-GB"/>
          </a:p>
          <a:p>
            <a:r>
              <a:rPr lang="en-GB"/>
              <a:t>Must allow cross-border data flows to anywhere in the world &amp; can’t require data to be stored locally with difficult to use proposed exceptions (1/44 success rate: </a:t>
            </a:r>
            <a:r>
              <a:rPr lang="en-GB">
                <a:hlinkClick r:id="rId4"/>
              </a:rPr>
              <a:t>https</a:t>
            </a:r>
            <a:r>
              <a:rPr lang="en-GB">
                <a:hlinkClick r:id="rId4"/>
              </a:rPr>
              <a:t>://</a:t>
            </a:r>
            <a:r>
              <a:rPr lang="en-GB" smtClean="0">
                <a:hlinkClick r:id="rId4"/>
              </a:rPr>
              <a:t>www.citizen.org/sites/default/files/general-exception_4.pdf</a:t>
            </a:r>
            <a:r>
              <a:rPr lang="en-GB" smtClean="0"/>
              <a:t>). EU’s proposed better privacy exception may not be accepted</a:t>
            </a:r>
            <a:endParaRPr lang="en-GB"/>
          </a:p>
          <a:p>
            <a:pPr lvl="1"/>
            <a:r>
              <a:rPr lang="en-GB"/>
              <a:t>Some health implications: </a:t>
            </a:r>
            <a:r>
              <a:rPr lang="en-GB">
                <a:hlinkClick r:id="rId5"/>
              </a:rPr>
              <a:t>https</a:t>
            </a:r>
            <a:r>
              <a:rPr lang="en-GB">
                <a:hlinkClick r:id="rId5"/>
              </a:rPr>
              <a:t>://</a:t>
            </a:r>
            <a:r>
              <a:rPr lang="en-GB" smtClean="0">
                <a:hlinkClick r:id="rId5"/>
              </a:rPr>
              <a:t>www.twn.my/MC11/briefings/BP3.pdf</a:t>
            </a:r>
            <a:r>
              <a:rPr lang="en-GB" smtClean="0"/>
              <a:t>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A2EE0-DAD5-42F1-B15A-CB7344F1130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413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778098"/>
          </a:xfrm>
        </p:spPr>
        <p:txBody>
          <a:bodyPr>
            <a:normAutofit fontScale="90000"/>
          </a:bodyPr>
          <a:lstStyle/>
          <a:p>
            <a:r>
              <a:rPr lang="en-GB" sz="4400"/>
              <a:t>JSI ecommerce: some proposals that can affect health continued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340768"/>
            <a:ext cx="7848872" cy="5256584"/>
          </a:xfrm>
        </p:spPr>
        <p:txBody>
          <a:bodyPr>
            <a:normAutofit fontScale="77500" lnSpcReduction="20000"/>
          </a:bodyPr>
          <a:lstStyle/>
          <a:p>
            <a:r>
              <a:rPr lang="en-GB" smtClean="0"/>
              <a:t>Esignatures/eauthentication:</a:t>
            </a:r>
          </a:p>
          <a:p>
            <a:pPr lvl="1"/>
            <a:r>
              <a:rPr lang="en-GB" smtClean="0"/>
              <a:t>Leave it to companies to decide the appropriate electronic authentication method for electronic transactions.</a:t>
            </a:r>
          </a:p>
          <a:p>
            <a:pPr lvl="1"/>
            <a:r>
              <a:rPr lang="en-GB"/>
              <a:t>Some implications </a:t>
            </a:r>
            <a:r>
              <a:rPr lang="en-GB"/>
              <a:t>for </a:t>
            </a:r>
            <a:r>
              <a:rPr lang="en-GB" smtClean="0"/>
              <a:t>encryption of health data, genetic information &amp; efficient </a:t>
            </a:r>
            <a:r>
              <a:rPr lang="en-GB"/>
              <a:t>&amp; interoperable health insurance systems: </a:t>
            </a:r>
            <a:r>
              <a:rPr lang="en-GB">
                <a:hlinkClick r:id="rId3"/>
              </a:rPr>
              <a:t>https</a:t>
            </a:r>
            <a:r>
              <a:rPr lang="en-GB">
                <a:hlinkClick r:id="rId3"/>
              </a:rPr>
              <a:t>://</a:t>
            </a:r>
            <a:r>
              <a:rPr lang="en-GB" smtClean="0">
                <a:hlinkClick r:id="rId3"/>
              </a:rPr>
              <a:t>www.twn.my/announcement/TWN_esignatures2018-9.pdf</a:t>
            </a:r>
            <a:r>
              <a:rPr lang="en-GB"/>
              <a:t> (in Spanish at </a:t>
            </a:r>
            <a:r>
              <a:rPr lang="en-GB">
                <a:hlinkClick r:id="rId4"/>
              </a:rPr>
              <a:t>https</a:t>
            </a:r>
            <a:r>
              <a:rPr lang="en-GB">
                <a:hlinkClick r:id="rId4"/>
              </a:rPr>
              <a:t>://</a:t>
            </a:r>
            <a:r>
              <a:rPr lang="en-GB" smtClean="0">
                <a:hlinkClick r:id="rId4"/>
              </a:rPr>
              <a:t>ourworldisnotforsale.net/2018/esignatures2018-9_es.pdf</a:t>
            </a:r>
            <a:r>
              <a:rPr lang="en-GB" smtClean="0"/>
              <a:t>) </a:t>
            </a:r>
            <a:endParaRPr lang="en-GB"/>
          </a:p>
          <a:p>
            <a:r>
              <a:rPr lang="en-GB" smtClean="0"/>
              <a:t>Proposed exceptions: </a:t>
            </a:r>
          </a:p>
          <a:p>
            <a:pPr lvl="1"/>
            <a:r>
              <a:rPr lang="en-GB" smtClean="0"/>
              <a:t>import GATT/GATS general exceptions (including for health) which have 1/44 success rate</a:t>
            </a:r>
          </a:p>
          <a:p>
            <a:pPr lvl="1"/>
            <a:r>
              <a:rPr lang="en-GB" smtClean="0"/>
              <a:t>No agreed exceptions for LDCs</a:t>
            </a:r>
            <a:endParaRPr lang="en-GB"/>
          </a:p>
          <a:p>
            <a:r>
              <a:rPr lang="en-GB" smtClean="0"/>
              <a:t>State-state dispute settlement including non-violation complaints</a:t>
            </a:r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A2EE0-DAD5-42F1-B15A-CB7344F1130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742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Some further information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005536"/>
          </a:xfrm>
        </p:spPr>
        <p:txBody>
          <a:bodyPr>
            <a:normAutofit lnSpcReduction="10000"/>
          </a:bodyPr>
          <a:lstStyle/>
          <a:p>
            <a:pPr lvl="0"/>
            <a:r>
              <a:rPr lang="en-GB" smtClean="0"/>
              <a:t>JSI ecommerce texts: </a:t>
            </a:r>
            <a:r>
              <a:rPr lang="en-GB"/>
              <a:t>inf/ecom</a:t>
            </a:r>
            <a:r>
              <a:rPr lang="en-GB"/>
              <a:t>* (as document symbol at </a:t>
            </a:r>
            <a:r>
              <a:rPr lang="en-GB">
                <a:hlinkClick r:id="rId3"/>
              </a:rPr>
              <a:t>https</a:t>
            </a:r>
            <a:r>
              <a:rPr lang="en-GB">
                <a:hlinkClick r:id="rId3"/>
              </a:rPr>
              <a:t>://</a:t>
            </a:r>
            <a:r>
              <a:rPr lang="en-GB" smtClean="0">
                <a:hlinkClick r:id="rId3"/>
              </a:rPr>
              <a:t>docs.wto.org/dol2fe/Pages/FE_Search/FE_S_S001.aspx</a:t>
            </a:r>
            <a:r>
              <a:rPr lang="en-GB" smtClean="0"/>
              <a:t>)</a:t>
            </a:r>
          </a:p>
          <a:p>
            <a:pPr lvl="0"/>
            <a:r>
              <a:rPr lang="en-GB"/>
              <a:t>JSI ecommerce news: </a:t>
            </a:r>
            <a:r>
              <a:rPr lang="en-GB" u="sng">
                <a:hlinkClick r:id="rId4"/>
              </a:rPr>
              <a:t>https://www.wto.org/english/news_e/archive_e/jsec_arc_e.htm</a:t>
            </a:r>
            <a:endParaRPr lang="en-GB"/>
          </a:p>
          <a:p>
            <a:pPr marL="82296" indent="0" algn="ctr">
              <a:buNone/>
            </a:pPr>
            <a:endParaRPr lang="en-GB" smtClean="0"/>
          </a:p>
          <a:p>
            <a:pPr marL="82296" indent="0" algn="ctr">
              <a:buNone/>
            </a:pPr>
            <a:r>
              <a:rPr lang="en-GB" smtClean="0"/>
              <a:t>Thank you</a:t>
            </a:r>
          </a:p>
          <a:p>
            <a:pPr marL="82296" indent="0" algn="ctr">
              <a:buNone/>
            </a:pPr>
            <a:r>
              <a:rPr lang="en-GB" smtClean="0"/>
              <a:t>sanya@twnetwork.org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A2EE0-DAD5-42F1-B15A-CB7344F1130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4967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440</Words>
  <Application>Microsoft Office PowerPoint</Application>
  <PresentationFormat>On-screen Show (4:3)</PresentationFormat>
  <Paragraphs>57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Solstice</vt:lpstr>
      <vt:lpstr>WTO ecommerce negotiations: some health implications</vt:lpstr>
      <vt:lpstr>Background </vt:lpstr>
      <vt:lpstr>Moratorium on tariffs on electronic transmissions </vt:lpstr>
      <vt:lpstr>JSI ecommerce: some proposals that can affect health</vt:lpstr>
      <vt:lpstr>JSI ecommerce: some proposals that can affect health continued</vt:lpstr>
      <vt:lpstr>JSI ecommerce: some proposals that can affect health continued</vt:lpstr>
      <vt:lpstr>Some further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2021-10-07T10:47:38Z</dcterms:created>
  <dcterms:modified xsi:type="dcterms:W3CDTF">2021-10-07T10:47:41Z</dcterms:modified>
</cp:coreProperties>
</file>